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3"/>
  </p:notesMasterIdLst>
  <p:sldIdLst>
    <p:sldId id="295" r:id="rId2"/>
    <p:sldId id="321" r:id="rId3"/>
    <p:sldId id="322" r:id="rId4"/>
    <p:sldId id="268" r:id="rId5"/>
    <p:sldId id="313" r:id="rId6"/>
    <p:sldId id="323" r:id="rId7"/>
    <p:sldId id="297" r:id="rId8"/>
    <p:sldId id="298" r:id="rId9"/>
    <p:sldId id="299" r:id="rId10"/>
    <p:sldId id="300" r:id="rId11"/>
    <p:sldId id="327" r:id="rId12"/>
    <p:sldId id="326" r:id="rId13"/>
    <p:sldId id="301" r:id="rId14"/>
    <p:sldId id="302" r:id="rId15"/>
    <p:sldId id="317" r:id="rId16"/>
    <p:sldId id="318" r:id="rId17"/>
    <p:sldId id="328" r:id="rId18"/>
    <p:sldId id="329" r:id="rId19"/>
    <p:sldId id="319" r:id="rId20"/>
    <p:sldId id="330" r:id="rId21"/>
    <p:sldId id="294" r:id="rId22"/>
  </p:sldIdLst>
  <p:sldSz cx="9144000" cy="6858000" type="screen4x3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E1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62" d="100"/>
          <a:sy n="62" d="100"/>
        </p:scale>
        <p:origin x="-2184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C9165-BC48-4554-985D-6D19DB296F71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14162-E74F-4F26-9B9F-3C9FC18338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28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4476F2-3C0F-4162-BEE4-DBA9DC7021A2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4218444-D3FA-4D60-9655-24E53FB126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16016" y="4149080"/>
            <a:ext cx="3313355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/>
              <a:t/>
            </a:r>
            <a:br>
              <a:rPr lang="es-MX" sz="2200" b="1" dirty="0"/>
            </a:b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 smtClean="0"/>
              <a:t>NUEVAS IMPLICACIONES DEL DERECHO EN LA ATENCIÓN MÉDICA</a:t>
            </a:r>
            <a:br>
              <a:rPr lang="es-MX" sz="2200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>“Normas Oficiales Mexicanas”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92080" y="5597371"/>
            <a:ext cx="3309803" cy="1260629"/>
          </a:xfrm>
        </p:spPr>
        <p:txBody>
          <a:bodyPr/>
          <a:lstStyle/>
          <a:p>
            <a:r>
              <a:rPr lang="es-MX" dirty="0"/>
              <a:t>Lorena </a:t>
            </a:r>
            <a:r>
              <a:rPr lang="es-MX" dirty="0" err="1"/>
              <a:t>Goslinga</a:t>
            </a:r>
            <a:r>
              <a:rPr lang="es-MX" dirty="0"/>
              <a:t> </a:t>
            </a:r>
            <a:r>
              <a:rPr lang="es-MX" dirty="0" err="1"/>
              <a:t>Remírez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70498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124744"/>
            <a:ext cx="7128792" cy="4896544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endParaRPr lang="es-MX" dirty="0"/>
          </a:p>
          <a:p>
            <a:pPr marL="365760" lvl="1" indent="0" algn="just">
              <a:buNone/>
            </a:pPr>
            <a:r>
              <a:rPr lang="es-MX" dirty="0" smtClean="0"/>
              <a:t>Asimismo, se concluyó que </a:t>
            </a:r>
            <a:r>
              <a:rPr lang="es-ES" dirty="0" smtClean="0"/>
              <a:t>no </a:t>
            </a:r>
            <a:r>
              <a:rPr lang="es-ES" dirty="0"/>
              <a:t>resulta violatorio de la Constitución, ni invade las atribuciones del Ministerio </a:t>
            </a:r>
            <a:r>
              <a:rPr lang="es-ES" dirty="0" smtClean="0"/>
              <a:t>Público, </a:t>
            </a:r>
            <a:r>
              <a:rPr lang="es-MX" dirty="0" smtClean="0"/>
              <a:t>el hecho de que en la </a:t>
            </a:r>
            <a:r>
              <a:rPr lang="es-MX" b="1" dirty="0" smtClean="0"/>
              <a:t>NOM</a:t>
            </a:r>
            <a:r>
              <a:rPr lang="es-MX" dirty="0" smtClean="0"/>
              <a:t> se prevea el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</a:t>
            </a:r>
            <a:r>
              <a:rPr lang="es-MX" b="1" dirty="0" smtClean="0"/>
              <a:t> </a:t>
            </a:r>
            <a:r>
              <a:rPr lang="es-MX" dirty="0" smtClean="0"/>
              <a:t>de las instituciones prestadoras de servicios de atención médica de </a:t>
            </a:r>
            <a:r>
              <a:rPr lang="es-MX" b="1" dirty="0" smtClean="0"/>
              <a:t>ofrecer</a:t>
            </a:r>
            <a:r>
              <a:rPr lang="es-ES" b="1" dirty="0" smtClean="0"/>
              <a:t> </a:t>
            </a:r>
            <a:r>
              <a:rPr lang="es-ES" b="1" dirty="0"/>
              <a:t>de inmediato y hasta en un máximo de 120 horas </a:t>
            </a:r>
            <a:r>
              <a:rPr lang="es-ES" dirty="0"/>
              <a:t>después de ocurrido el evento</a:t>
            </a:r>
            <a:r>
              <a:rPr lang="es-ES" b="1" dirty="0"/>
              <a:t>, la anticoncepción de emergencia, </a:t>
            </a:r>
            <a:r>
              <a:rPr lang="es-ES" dirty="0"/>
              <a:t>previa </a:t>
            </a:r>
            <a:r>
              <a:rPr lang="es-ES" b="1" dirty="0"/>
              <a:t>información completa </a:t>
            </a:r>
            <a:r>
              <a:rPr lang="es-ES" dirty="0"/>
              <a:t>sobre la utilización de este método a fin de que la persona </a:t>
            </a:r>
            <a:r>
              <a:rPr lang="es-ES" dirty="0" smtClean="0"/>
              <a:t>tome </a:t>
            </a:r>
            <a:r>
              <a:rPr lang="es-ES" dirty="0"/>
              <a:t>una decisión libre e </a:t>
            </a:r>
            <a:r>
              <a:rPr lang="es-ES" dirty="0" smtClean="0"/>
              <a:t>informada.</a:t>
            </a:r>
            <a:endParaRPr lang="es-MX" dirty="0"/>
          </a:p>
          <a:p>
            <a:pPr lvl="1" algn="just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41170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Amparo directo en revisión 2357/2010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s-MX" b="1" dirty="0"/>
              <a:t>Cuestión jurídica a resolver</a:t>
            </a:r>
            <a:r>
              <a:rPr lang="es-MX" b="1" dirty="0" smtClean="0"/>
              <a:t>: </a:t>
            </a:r>
            <a:r>
              <a:rPr lang="es-MX" dirty="0"/>
              <a:t>análisis de la constitucionalidad de la </a:t>
            </a:r>
            <a:r>
              <a:rPr lang="es-MX" b="1" dirty="0"/>
              <a:t>Norma Oficial Mexicana NOM-174-SSA1-1988, Para el manejo integral de la </a:t>
            </a:r>
            <a:r>
              <a:rPr lang="es-MX" b="1" dirty="0" smtClean="0"/>
              <a:t>obesidad</a:t>
            </a:r>
            <a:r>
              <a:rPr lang="es-MX" dirty="0" smtClean="0"/>
              <a:t>.</a:t>
            </a:r>
          </a:p>
          <a:p>
            <a:pPr lvl="0" algn="just"/>
            <a:endParaRPr lang="es-MX" dirty="0"/>
          </a:p>
          <a:p>
            <a:pPr lvl="0" algn="just"/>
            <a:r>
              <a:rPr lang="es-MX" dirty="0" smtClean="0"/>
              <a:t>Dicho asunto fue resuelto por </a:t>
            </a:r>
            <a:r>
              <a:rPr lang="es-MX" b="1" dirty="0" smtClean="0"/>
              <a:t>mayoría de cuatro votos </a:t>
            </a:r>
            <a:r>
              <a:rPr lang="es-MX" dirty="0" smtClean="0"/>
              <a:t>de los cinco Ministros integrantes de la </a:t>
            </a:r>
            <a:r>
              <a:rPr lang="es-MX" b="1" dirty="0" smtClean="0"/>
              <a:t>Primera Sala </a:t>
            </a:r>
            <a:r>
              <a:rPr lang="es-MX" dirty="0" smtClean="0"/>
              <a:t>de la Suprema Corte de Justicia.</a:t>
            </a:r>
            <a:endParaRPr lang="es-MX" dirty="0"/>
          </a:p>
          <a:p>
            <a:pPr marL="68580" indent="0">
              <a:buNone/>
            </a:pPr>
            <a:r>
              <a:rPr lang="es-MX" b="1" dirty="0" smtClean="0"/>
              <a:t>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33435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es-MX" dirty="0" smtClean="0"/>
              <a:t>Según el criterio mayoritario, los artículos 7.2.1. y 7.2.2. de la </a:t>
            </a:r>
            <a:r>
              <a:rPr lang="es-MX" b="1" dirty="0" smtClean="0"/>
              <a:t>NOM</a:t>
            </a:r>
            <a:r>
              <a:rPr lang="es-MX" dirty="0" smtClean="0"/>
              <a:t>, son </a:t>
            </a:r>
            <a:r>
              <a:rPr lang="es-MX" b="1" dirty="0" smtClean="0"/>
              <a:t>violatorios de la libertad prescriptiva o terapéutica</a:t>
            </a:r>
            <a:r>
              <a:rPr lang="es-MX" dirty="0" smtClean="0"/>
              <a:t>, que forma parte del </a:t>
            </a:r>
            <a:r>
              <a:rPr lang="es-MX" b="1" dirty="0" smtClean="0"/>
              <a:t>derecho al trabajo de los médicos</a:t>
            </a:r>
            <a:r>
              <a:rPr lang="es-MX" dirty="0" smtClean="0"/>
              <a:t>, al disponer que: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Para intervenir quirúrgicamente a un paciente, no basta que éste sea obeso, sino </a:t>
            </a:r>
            <a:r>
              <a:rPr lang="es-MX" dirty="0"/>
              <a:t>que es necesario que su índice de masa corporal sobrepase las 40 unidades o 35 unidades </a:t>
            </a:r>
            <a:r>
              <a:rPr lang="es-MX" dirty="0" smtClean="0"/>
              <a:t>cuando </a:t>
            </a:r>
            <a:r>
              <a:rPr lang="es-MX" dirty="0"/>
              <a:t>el paciente esté asociado con un estado de </a:t>
            </a:r>
            <a:r>
              <a:rPr lang="es-MX" dirty="0" smtClean="0"/>
              <a:t>comorbilidad. </a:t>
            </a:r>
          </a:p>
          <a:p>
            <a:pPr algn="just"/>
            <a:r>
              <a:rPr lang="es-MX" dirty="0" smtClean="0"/>
              <a:t>Deberá existir el antecedente de tratamiento médico integral reciente, por más de 18 meses sin éxito; </a:t>
            </a:r>
            <a:r>
              <a:rPr lang="es-MX" dirty="0"/>
              <a:t>salvo ocasiones cuyo riesgo de muerte, justifique el no haber tenido tratamiento </a:t>
            </a:r>
            <a:r>
              <a:rPr lang="es-MX" dirty="0" smtClean="0"/>
              <a:t>previo.</a:t>
            </a:r>
          </a:p>
          <a:p>
            <a:pPr algn="just"/>
            <a:r>
              <a:rPr lang="es-MX" dirty="0" smtClean="0"/>
              <a:t>La indicación de tratamiento quirúrgico de la obesidad, deberá ser resultado de la decisión de un equipo de salud multidisciplinario; conformado por cirujano, anestesiólogo, nutriólogo, endocrinólogo, cardiólogo y psicólogo.</a:t>
            </a:r>
          </a:p>
          <a:p>
            <a:pPr algn="just"/>
            <a:endParaRPr lang="es-MX" dirty="0"/>
          </a:p>
          <a:p>
            <a:pPr marL="68580" indent="0" algn="just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294799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5184576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es-MX" sz="2000" dirty="0" smtClean="0"/>
          </a:p>
          <a:p>
            <a:pPr marL="68580" indent="0" algn="just">
              <a:buNone/>
            </a:pPr>
            <a:endParaRPr lang="es-MX" sz="1800" dirty="0" smtClean="0"/>
          </a:p>
          <a:p>
            <a:pPr marL="68580" indent="0" algn="just">
              <a:buNone/>
            </a:pPr>
            <a:r>
              <a:rPr lang="es-MX" sz="2800" dirty="0" smtClean="0"/>
              <a:t>Sin </a:t>
            </a:r>
            <a:r>
              <a:rPr lang="es-MX" sz="2800" dirty="0"/>
              <a:t>embargo, esta resolución </a:t>
            </a:r>
            <a:r>
              <a:rPr lang="es-MX" sz="2800" b="1" dirty="0"/>
              <a:t>no estableció un criterio obligatorio</a:t>
            </a:r>
            <a:r>
              <a:rPr lang="es-MX" sz="2800" dirty="0"/>
              <a:t>, </a:t>
            </a:r>
            <a:r>
              <a:rPr lang="es-MX" sz="2800" dirty="0" smtClean="0"/>
              <a:t>de manera que los órganos jurisdiccionales de menor jerarquía, </a:t>
            </a:r>
            <a:r>
              <a:rPr lang="es-MX" sz="2800" b="1" dirty="0" smtClean="0"/>
              <a:t>pueden seguir utilizando las disposiciones en cuestión como fundamento para fincar responsabilidades </a:t>
            </a:r>
            <a:r>
              <a:rPr lang="es-MX" sz="2800" dirty="0" smtClean="0"/>
              <a:t>a los médicos que no se apeguen a las mismas.</a:t>
            </a:r>
          </a:p>
          <a:p>
            <a:pPr marL="68580" indent="0" algn="just">
              <a:buNone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074769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908720"/>
            <a:ext cx="7488832" cy="5328592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endParaRPr lang="es-MX" dirty="0" smtClean="0"/>
          </a:p>
          <a:p>
            <a:pPr marL="68580" indent="0" algn="just">
              <a:buNone/>
            </a:pPr>
            <a:r>
              <a:rPr lang="es-MX" dirty="0" smtClean="0"/>
              <a:t>De hecho, </a:t>
            </a:r>
            <a:r>
              <a:rPr lang="es-MX" dirty="0"/>
              <a:t>de acuerdo con el </a:t>
            </a:r>
            <a:r>
              <a:rPr lang="es-MX" b="1" dirty="0"/>
              <a:t>voto particular </a:t>
            </a:r>
            <a:r>
              <a:rPr lang="es-MX" dirty="0"/>
              <a:t>del Ministro </a:t>
            </a:r>
            <a:r>
              <a:rPr lang="es-MX" b="1" dirty="0"/>
              <a:t>José Ramón Cossío Díaz</a:t>
            </a:r>
            <a:r>
              <a:rPr lang="es-MX" dirty="0"/>
              <a:t>, quien se pronunció en contra del sentido </a:t>
            </a:r>
            <a:r>
              <a:rPr lang="es-MX" dirty="0" smtClean="0"/>
              <a:t>del fallo</a:t>
            </a:r>
            <a:r>
              <a:rPr lang="es-MX" b="1" dirty="0" smtClean="0"/>
              <a:t>, </a:t>
            </a:r>
            <a:r>
              <a:rPr lang="es-MX" b="1" dirty="0"/>
              <a:t>la libertad prescriptiva de los médicos no constituye una parte esencial del derecho al trabajo, sino un criterio orientador de la profesión médica</a:t>
            </a:r>
            <a:r>
              <a:rPr lang="es-MX" dirty="0"/>
              <a:t>, sin tener el carácter de derecho humano como se pretendió en la resolución mayoritaria.</a:t>
            </a:r>
          </a:p>
          <a:p>
            <a:pPr marL="68580" indent="0" algn="just">
              <a:buNone/>
            </a:pPr>
            <a:endParaRPr lang="es-MX" dirty="0" smtClean="0"/>
          </a:p>
          <a:p>
            <a:pPr marL="68580" indent="0" algn="just">
              <a:buNone/>
            </a:pPr>
            <a:r>
              <a:rPr lang="es-MX" dirty="0" smtClean="0"/>
              <a:t>Por tanto, </a:t>
            </a:r>
            <a:r>
              <a:rPr lang="es-MX" b="1" dirty="0" smtClean="0"/>
              <a:t>desde esta perspectiva</a:t>
            </a:r>
            <a:r>
              <a:rPr lang="es-MX" dirty="0" smtClean="0"/>
              <a:t>, </a:t>
            </a:r>
            <a:r>
              <a:rPr lang="es-MX" dirty="0"/>
              <a:t>cada uno de los requisitos establecidos en dichos artículos, debió haberse sometido a un </a:t>
            </a:r>
            <a:r>
              <a:rPr lang="es-MX" b="1" dirty="0"/>
              <a:t>test para  analizar su validez y determinar,</a:t>
            </a:r>
            <a:r>
              <a:rPr lang="es-MX" dirty="0"/>
              <a:t> en su caso, </a:t>
            </a:r>
            <a:r>
              <a:rPr lang="es-MX" b="1" dirty="0"/>
              <a:t>si esas restricciones eran admisibles constitucionalmente; si eran necesarias para garantizar el derecho a la </a:t>
            </a:r>
            <a:r>
              <a:rPr lang="es-MX" b="1" dirty="0" smtClean="0"/>
              <a:t>salud, </a:t>
            </a:r>
            <a:r>
              <a:rPr lang="es-MX" b="1" dirty="0"/>
              <a:t>y si eran proporcionales</a:t>
            </a:r>
            <a:r>
              <a:rPr lang="es-MX" dirty="0"/>
              <a:t>, es </a:t>
            </a:r>
            <a:r>
              <a:rPr lang="es-MX" dirty="0" smtClean="0"/>
              <a:t>decir, </a:t>
            </a:r>
            <a:r>
              <a:rPr lang="es-MX" dirty="0"/>
              <a:t>si el grado de restricción era compensado por los efectos benéficos de la medida.</a:t>
            </a:r>
          </a:p>
          <a:p>
            <a:pPr algn="just"/>
            <a:endParaRPr lang="es-MX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908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VOTO PARTICULAR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865009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AMPARO DIRECTO EN REVISIÓN 570/2014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492896"/>
            <a:ext cx="6777317" cy="3339733"/>
          </a:xfrm>
        </p:spPr>
        <p:txBody>
          <a:bodyPr/>
          <a:lstStyle/>
          <a:p>
            <a:pPr algn="just"/>
            <a:r>
              <a:rPr lang="es-MX" b="1" dirty="0" smtClean="0"/>
              <a:t>Cuestión jurídica a resolver: Vigencia y obligatoriedad </a:t>
            </a:r>
            <a:r>
              <a:rPr lang="es-MX" dirty="0" smtClean="0"/>
              <a:t>de las </a:t>
            </a:r>
            <a:r>
              <a:rPr lang="es-MX" b="1" dirty="0" smtClean="0"/>
              <a:t>NOM</a:t>
            </a:r>
            <a:r>
              <a:rPr lang="es-MX" dirty="0" smtClean="0"/>
              <a:t>, incluyendo las vinculadas con la materia de salud, ante la falta de </a:t>
            </a:r>
            <a:r>
              <a:rPr lang="es-ES" dirty="0" smtClean="0"/>
              <a:t>una</a:t>
            </a:r>
            <a:r>
              <a:rPr lang="es-ES" baseline="0" dirty="0" smtClean="0"/>
              <a:t> disposición que ordene publicar </a:t>
            </a:r>
            <a:r>
              <a:rPr lang="es-MX" dirty="0" smtClean="0"/>
              <a:t>su </a:t>
            </a:r>
            <a:r>
              <a:rPr lang="es-MX" b="1" dirty="0" smtClean="0"/>
              <a:t>ratificación</a:t>
            </a:r>
            <a:r>
              <a:rPr lang="es-MX" dirty="0" smtClean="0"/>
              <a:t>, transcurrido el plazo para su </a:t>
            </a:r>
            <a:r>
              <a:rPr lang="es-MX" b="1" dirty="0" smtClean="0"/>
              <a:t>revisión quinquenal, </a:t>
            </a:r>
            <a:r>
              <a:rPr lang="es-MX" dirty="0" smtClean="0"/>
              <a:t>conforme a lo dispuesto en la </a:t>
            </a:r>
            <a:r>
              <a:rPr lang="es-MX" b="1" dirty="0" smtClean="0"/>
              <a:t>Ley de Metrología y Normalización.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9055927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052736"/>
            <a:ext cx="6912768" cy="5040560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Ante la falta de claridad de la Ley acerca de la necesidad de publicar o no la ratificación de las NOM, la Primera Sala determinó que:</a:t>
            </a:r>
          </a:p>
          <a:p>
            <a:endParaRPr lang="es-MX" dirty="0"/>
          </a:p>
          <a:p>
            <a:pPr lvl="1" algn="just"/>
            <a:r>
              <a:rPr lang="es-MX" dirty="0" smtClean="0"/>
              <a:t>La </a:t>
            </a:r>
            <a:r>
              <a:rPr lang="es-MX" b="1" dirty="0" smtClean="0"/>
              <a:t>ratificación</a:t>
            </a:r>
            <a:r>
              <a:rPr lang="es-MX" dirty="0" smtClean="0"/>
              <a:t> </a:t>
            </a:r>
            <a:r>
              <a:rPr lang="es-MX" dirty="0"/>
              <a:t>implica que subsisten las causas que motivaron la expedición de la norma </a:t>
            </a:r>
            <a:r>
              <a:rPr lang="es-MX" dirty="0" smtClean="0"/>
              <a:t>y, </a:t>
            </a:r>
            <a:r>
              <a:rPr lang="es-MX" dirty="0"/>
              <a:t>por ello, </a:t>
            </a:r>
            <a:r>
              <a:rPr lang="es-MX" b="1" dirty="0"/>
              <a:t>continúan en sus términos las obligaciones jurídicas </a:t>
            </a:r>
            <a:r>
              <a:rPr lang="es-MX" dirty="0"/>
              <a:t>que aquélla </a:t>
            </a:r>
            <a:r>
              <a:rPr lang="es-MX" dirty="0" smtClean="0"/>
              <a:t>establece.</a:t>
            </a:r>
          </a:p>
          <a:p>
            <a:pPr lvl="1" algn="just"/>
            <a:endParaRPr lang="es-MX" dirty="0" smtClean="0"/>
          </a:p>
          <a:p>
            <a:pPr lvl="1" algn="just"/>
            <a:r>
              <a:rPr lang="es-MX" dirty="0" smtClean="0"/>
              <a:t>Tanto la </a:t>
            </a:r>
            <a:r>
              <a:rPr lang="es-MX" b="1" dirty="0" smtClean="0"/>
              <a:t>validez</a:t>
            </a:r>
            <a:r>
              <a:rPr lang="es-MX" dirty="0" smtClean="0"/>
              <a:t> como la </a:t>
            </a:r>
            <a:r>
              <a:rPr lang="es-MX" b="1" dirty="0" smtClean="0"/>
              <a:t>vigencia</a:t>
            </a:r>
            <a:r>
              <a:rPr lang="es-MX" dirty="0" smtClean="0"/>
              <a:t> de la norma </a:t>
            </a:r>
            <a:r>
              <a:rPr lang="es-MX" b="1" dirty="0" smtClean="0"/>
              <a:t>deben presuponerse por los servidores públicos como sujetos vinculados a ella,</a:t>
            </a:r>
            <a:r>
              <a:rPr lang="es-MX" dirty="0" smtClean="0"/>
              <a:t> por lo que el proceso de ratificación no genera ningún tipo de inseguridad jurídica.</a:t>
            </a:r>
          </a:p>
          <a:p>
            <a:endParaRPr lang="es-MX" dirty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75606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AMPARO DIRECTO 42/2012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b="1" dirty="0" smtClean="0"/>
          </a:p>
          <a:p>
            <a:pPr algn="just"/>
            <a:r>
              <a:rPr lang="es-MX" b="1" dirty="0" smtClean="0"/>
              <a:t>Cuestión </a:t>
            </a:r>
            <a:r>
              <a:rPr lang="es-MX" b="1" dirty="0"/>
              <a:t>jurídica a resolver</a:t>
            </a:r>
            <a:r>
              <a:rPr lang="es-MX" b="1" dirty="0" smtClean="0"/>
              <a:t>: </a:t>
            </a:r>
            <a:r>
              <a:rPr lang="es-MX" dirty="0" smtClean="0"/>
              <a:t>requisitos </a:t>
            </a:r>
            <a:r>
              <a:rPr lang="es-MX" dirty="0"/>
              <a:t>que deben satisfacerse para considerar que un paciente ha dado su </a:t>
            </a:r>
            <a:r>
              <a:rPr lang="es-MX" b="1" dirty="0"/>
              <a:t>consentimiento informado, </a:t>
            </a:r>
            <a:r>
              <a:rPr lang="es-MX" dirty="0"/>
              <a:t>cuáles son las </a:t>
            </a:r>
            <a:r>
              <a:rPr lang="es-MX" b="1" dirty="0"/>
              <a:t>formas</a:t>
            </a:r>
            <a:r>
              <a:rPr lang="es-MX" dirty="0"/>
              <a:t> en que debe hacerse constar y para </a:t>
            </a:r>
            <a:r>
              <a:rPr lang="es-MX" b="1" dirty="0"/>
              <a:t>qué tipo de procedimientos</a:t>
            </a:r>
            <a:r>
              <a:rPr lang="es-MX" dirty="0"/>
              <a:t> </a:t>
            </a:r>
            <a:r>
              <a:rPr lang="es-MX" b="1" dirty="0"/>
              <a:t>médicos</a:t>
            </a:r>
            <a:r>
              <a:rPr lang="es-MX" dirty="0"/>
              <a:t> debe solicitarse</a:t>
            </a:r>
            <a:r>
              <a:rPr lang="es-MX" b="1" dirty="0" smtClean="0"/>
              <a:t>.</a:t>
            </a:r>
            <a:endParaRPr lang="es-MX" b="1" dirty="0"/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441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616624"/>
          </a:xfrm>
        </p:spPr>
        <p:txBody>
          <a:bodyPr>
            <a:normAutofit lnSpcReduction="10000"/>
          </a:bodyPr>
          <a:lstStyle/>
          <a:p>
            <a:pPr algn="just"/>
            <a:endParaRPr lang="es-MX" b="1" dirty="0" smtClean="0"/>
          </a:p>
          <a:p>
            <a:pPr algn="just"/>
            <a:r>
              <a:rPr lang="es-MX" b="1" dirty="0" smtClean="0"/>
              <a:t>Entre otras cuestiones,</a:t>
            </a:r>
            <a:r>
              <a:rPr lang="es-MX" dirty="0" smtClean="0"/>
              <a:t> la </a:t>
            </a:r>
            <a:r>
              <a:rPr lang="es-MX" b="1" dirty="0" smtClean="0"/>
              <a:t>Primera Sala</a:t>
            </a:r>
            <a:r>
              <a:rPr lang="es-MX" dirty="0" smtClean="0"/>
              <a:t> de la Suprema Corte de Justicia determinó que habían quedado firmes las determinaciones del Tribunal Colegiado de Circuito en </a:t>
            </a:r>
            <a:r>
              <a:rPr lang="es-MX" dirty="0"/>
              <a:t>torno a que </a:t>
            </a:r>
            <a:r>
              <a:rPr lang="es-MX" b="1" dirty="0"/>
              <a:t>la carta de consentimiento informado </a:t>
            </a:r>
            <a:r>
              <a:rPr lang="es-MX" dirty="0"/>
              <a:t>que suscribió la paciente </a:t>
            </a:r>
            <a:r>
              <a:rPr lang="es-MX" b="1" dirty="0" smtClean="0"/>
              <a:t>no </a:t>
            </a:r>
            <a:r>
              <a:rPr lang="es-MX" b="1" dirty="0"/>
              <a:t>revestía los requisitos </a:t>
            </a:r>
            <a:r>
              <a:rPr lang="es-MX" b="1" dirty="0" smtClean="0"/>
              <a:t>mínimos </a:t>
            </a:r>
            <a:r>
              <a:rPr lang="es-MX" dirty="0" smtClean="0"/>
              <a:t>de </a:t>
            </a:r>
            <a:r>
              <a:rPr lang="es-MX" dirty="0"/>
              <a:t>la NOM-168-SSA1-1998, Del expediente </a:t>
            </a:r>
            <a:r>
              <a:rPr lang="es-MX" dirty="0" smtClean="0"/>
              <a:t>clínico, </a:t>
            </a:r>
            <a:r>
              <a:rPr lang="es-MX" b="1" dirty="0" smtClean="0"/>
              <a:t>y por tanto, se había incurrido en responsabilidad.</a:t>
            </a:r>
          </a:p>
          <a:p>
            <a:pPr algn="just"/>
            <a:r>
              <a:rPr lang="es-MX" dirty="0" smtClean="0"/>
              <a:t>En tal sentido, </a:t>
            </a:r>
            <a:r>
              <a:rPr lang="es-MX" dirty="0" smtClean="0"/>
              <a:t>se </a:t>
            </a:r>
            <a:r>
              <a:rPr lang="es-MX" dirty="0" smtClean="0"/>
              <a:t>consideró que, entre otros requisitos, </a:t>
            </a:r>
            <a:r>
              <a:rPr lang="es-MX" b="1" dirty="0" smtClean="0"/>
              <a:t>resulta necesario satisfacer la totalidad de aquéllos establecidos en la NOM.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073533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688632"/>
          </a:xfrm>
        </p:spPr>
        <p:txBody>
          <a:bodyPr>
            <a:norm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Los ejemplos anteriores, hacen evidente la </a:t>
            </a:r>
            <a:r>
              <a:rPr lang="es-MX" sz="2800" b="1" dirty="0" smtClean="0"/>
              <a:t>necesidad de mantener debidamente actualizadas las NOM </a:t>
            </a:r>
            <a:r>
              <a:rPr lang="es-MX" sz="2800" dirty="0" smtClean="0"/>
              <a:t>para dotar a la práctica médica de un marco jurídico que permita el respeto efectivo del </a:t>
            </a:r>
            <a:r>
              <a:rPr lang="es-MX" sz="2800" b="1" dirty="0" smtClean="0"/>
              <a:t>derecho humano a la protección de la salud</a:t>
            </a:r>
            <a:r>
              <a:rPr lang="es-MX" sz="2800" dirty="0" smtClean="0"/>
              <a:t>, por un lado, y la </a:t>
            </a:r>
            <a:r>
              <a:rPr lang="es-MX" sz="2800" b="1" dirty="0" smtClean="0"/>
              <a:t>definición clara de derechos y obligaciones en la relación médico-paciente</a:t>
            </a:r>
            <a:r>
              <a:rPr lang="es-MX" sz="2800" dirty="0" smtClean="0"/>
              <a:t>, por el otro. </a:t>
            </a:r>
          </a:p>
          <a:p>
            <a:pPr algn="just"/>
            <a:endParaRPr lang="es-MX" sz="3200" dirty="0" smtClean="0"/>
          </a:p>
          <a:p>
            <a:pPr algn="just"/>
            <a:endParaRPr lang="es-MX" sz="3000" dirty="0" smtClean="0"/>
          </a:p>
          <a:p>
            <a:pPr marL="68580" indent="0" algn="just">
              <a:buNone/>
            </a:pP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55304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/>
              <a:t>La práctica médica y el Derecho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37250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Los </a:t>
            </a:r>
            <a:r>
              <a:rPr lang="es-MX" b="1" dirty="0"/>
              <a:t>médicos y demás profesionales de la salud </a:t>
            </a:r>
            <a:r>
              <a:rPr lang="es-MX" dirty="0"/>
              <a:t>se </a:t>
            </a:r>
            <a:r>
              <a:rPr lang="es-MX" b="1" dirty="0"/>
              <a:t>enfrentan cotidianamente con cientos de cuestiones legales</a:t>
            </a:r>
            <a:r>
              <a:rPr lang="es-MX" dirty="0"/>
              <a:t>, derivadas de la relación-médico paciente y del acto médico, con importantes </a:t>
            </a:r>
            <a:r>
              <a:rPr lang="es-MX" b="1" dirty="0"/>
              <a:t>implicaciones jurídicas</a:t>
            </a:r>
            <a:r>
              <a:rPr lang="es-MX" dirty="0"/>
              <a:t>, tanto para ellos como para sus pacientes. </a:t>
            </a:r>
          </a:p>
          <a:p>
            <a:endParaRPr lang="es-MX" dirty="0"/>
          </a:p>
          <a:p>
            <a:pPr algn="just"/>
            <a:r>
              <a:rPr lang="es-MX" dirty="0" smtClean="0"/>
              <a:t>No obstante, en muchas ocasiones enfrentan dichas cuestiones de manera automática, casi inconsciente, </a:t>
            </a:r>
            <a:r>
              <a:rPr lang="es-MX" b="1" dirty="0" smtClean="0"/>
              <a:t>sin reparar en las consecuencias jurídicas de cada uno de los actos que realizan.</a:t>
            </a:r>
            <a:endParaRPr lang="es-MX" b="1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98072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Autofit/>
          </a:bodyPr>
          <a:lstStyle/>
          <a:p>
            <a:pPr algn="just"/>
            <a:r>
              <a:rPr lang="es-MX" sz="2500" dirty="0"/>
              <a:t>Por tanto, se trata de una </a:t>
            </a:r>
            <a:r>
              <a:rPr lang="es-MX" sz="2500" b="1" dirty="0"/>
              <a:t>problemática</a:t>
            </a:r>
            <a:r>
              <a:rPr lang="es-MX" sz="2500" dirty="0"/>
              <a:t> que no sólo debe preocuparnos desde el </a:t>
            </a:r>
            <a:r>
              <a:rPr lang="es-MX" sz="2500" b="1" dirty="0"/>
              <a:t>punto de vista académico o teórico</a:t>
            </a:r>
            <a:r>
              <a:rPr lang="es-MX" sz="2500" dirty="0"/>
              <a:t>, ya que sus </a:t>
            </a:r>
            <a:r>
              <a:rPr lang="es-MX" sz="2500" b="1" dirty="0"/>
              <a:t>consecuencias impactan en la práctica médica día con día</a:t>
            </a:r>
            <a:r>
              <a:rPr lang="es-MX" sz="2500" dirty="0"/>
              <a:t>, y pueden </a:t>
            </a:r>
            <a:r>
              <a:rPr lang="es-MX" sz="2500" dirty="0" smtClean="0"/>
              <a:t>tener </a:t>
            </a:r>
            <a:r>
              <a:rPr lang="es-MX" sz="2500" b="1" dirty="0" smtClean="0"/>
              <a:t>importantes implicaciones jurídicas</a:t>
            </a:r>
            <a:r>
              <a:rPr lang="es-MX" sz="2500" dirty="0" smtClean="0"/>
              <a:t>, sobre todo por la </a:t>
            </a:r>
            <a:r>
              <a:rPr lang="es-MX" sz="2500" b="1" dirty="0" smtClean="0"/>
              <a:t>responsabilidad que su inobservancia puede generar</a:t>
            </a:r>
            <a:r>
              <a:rPr lang="es-MX" sz="2500" dirty="0" smtClean="0"/>
              <a:t> para los profesionales de la salud, tanto del ámbito público como del privado.</a:t>
            </a:r>
            <a:endParaRPr lang="es-MX" sz="2500" dirty="0"/>
          </a:p>
          <a:p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16217234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971600" y="2996952"/>
            <a:ext cx="7543800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dirty="0" smtClean="0"/>
              <a:t>Muchas gracias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13886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Al apegarse a los </a:t>
            </a:r>
            <a:r>
              <a:rPr lang="es-MX" b="1" dirty="0" smtClean="0"/>
              <a:t>estándares médicos vigentes,</a:t>
            </a:r>
            <a:r>
              <a:rPr lang="es-MX" dirty="0" smtClean="0"/>
              <a:t> los médicos, en la mayoría de los casos, actúan </a:t>
            </a:r>
            <a:r>
              <a:rPr lang="es-MX" b="1" dirty="0" smtClean="0"/>
              <a:t>conforme a derecho</a:t>
            </a:r>
            <a:r>
              <a:rPr lang="es-MX" dirty="0" smtClean="0"/>
              <a:t>. Sin embargo, ello no puede darse por sentado. </a:t>
            </a:r>
            <a:r>
              <a:rPr lang="es-MX" b="1" dirty="0" smtClean="0"/>
              <a:t>Conocer el Derecho y las normas que rigen los actos médicos</a:t>
            </a:r>
            <a:r>
              <a:rPr lang="es-MX" dirty="0" smtClean="0"/>
              <a:t> que realizan a diario, así como </a:t>
            </a:r>
            <a:r>
              <a:rPr lang="es-MX" b="1" dirty="0" smtClean="0"/>
              <a:t>velar por su correcta actualización </a:t>
            </a:r>
            <a:r>
              <a:rPr lang="es-MX" dirty="0" smtClean="0"/>
              <a:t>constituye una </a:t>
            </a:r>
            <a:r>
              <a:rPr lang="es-MX" b="1" dirty="0" smtClean="0"/>
              <a:t>importante herramienta</a:t>
            </a:r>
            <a:r>
              <a:rPr lang="es-MX" dirty="0" smtClean="0"/>
              <a:t> para los doctores. </a:t>
            </a:r>
            <a:endParaRPr lang="es-MX" dirty="0"/>
          </a:p>
          <a:p>
            <a:endParaRPr lang="es-MX" dirty="0"/>
          </a:p>
          <a:p>
            <a:pPr algn="just"/>
            <a:r>
              <a:rPr lang="es-MX" dirty="0" smtClean="0"/>
              <a:t>Además, cada </a:t>
            </a:r>
            <a:r>
              <a:rPr lang="es-MX" dirty="0"/>
              <a:t>vez con mayor frecuencia, los </a:t>
            </a:r>
            <a:r>
              <a:rPr lang="es-MX" b="1" dirty="0"/>
              <a:t>médicos</a:t>
            </a:r>
            <a:r>
              <a:rPr lang="es-MX" dirty="0"/>
              <a:t> tienen que </a:t>
            </a:r>
            <a:r>
              <a:rPr lang="es-MX" b="1" dirty="0"/>
              <a:t>explicar y justificar sus decisiones </a:t>
            </a:r>
            <a:r>
              <a:rPr lang="es-MX" dirty="0"/>
              <a:t>a sus pacientes, a sus colegas, a las autoridades administrativas e, incluso, a los </a:t>
            </a:r>
            <a:r>
              <a:rPr lang="es-MX" b="1" dirty="0"/>
              <a:t>jueces que habrán de pronunciarse acerca de la legalidad de esos actos</a:t>
            </a:r>
            <a:r>
              <a:rPr lang="es-MX" dirty="0"/>
              <a:t>. 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37998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471792" cy="216024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Dimensión del derecho</a:t>
            </a:r>
            <a:endParaRPr lang="es-MX" sz="40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729607"/>
          </a:xfrm>
        </p:spPr>
        <p:txBody>
          <a:bodyPr>
            <a:noAutofit/>
          </a:bodyPr>
          <a:lstStyle/>
          <a:p>
            <a:pPr marL="395478" indent="-285750" algn="just"/>
            <a:r>
              <a:rPr lang="es-MX" sz="2000" dirty="0" smtClean="0"/>
              <a:t>La </a:t>
            </a:r>
            <a:r>
              <a:rPr lang="es-MX" sz="2000" b="1" dirty="0" smtClean="0"/>
              <a:t>“</a:t>
            </a:r>
            <a:r>
              <a:rPr lang="es-MX" sz="2000" b="1" dirty="0"/>
              <a:t>dimensión” </a:t>
            </a:r>
            <a:r>
              <a:rPr lang="es-MX" sz="2000" dirty="0"/>
              <a:t>del </a:t>
            </a:r>
            <a:r>
              <a:rPr lang="es-MX" sz="2000" dirty="0" smtClean="0"/>
              <a:t>derecho a la </a:t>
            </a:r>
            <a:r>
              <a:rPr lang="es-MX" sz="2000" b="1" dirty="0" smtClean="0"/>
              <a:t>protección de la salud</a:t>
            </a:r>
            <a:r>
              <a:rPr lang="es-MX" sz="2000" dirty="0" smtClean="0"/>
              <a:t>, reconocido en el </a:t>
            </a:r>
            <a:r>
              <a:rPr lang="es-MX" sz="2000" b="1" dirty="0" smtClean="0"/>
              <a:t>artículo 4° constitucional</a:t>
            </a:r>
            <a:r>
              <a:rPr lang="es-MX" sz="2000" dirty="0" smtClean="0"/>
              <a:t>, </a:t>
            </a:r>
            <a:r>
              <a:rPr lang="es-MX" sz="2000" dirty="0"/>
              <a:t>está </a:t>
            </a:r>
            <a:r>
              <a:rPr lang="es-MX" sz="2000" dirty="0" smtClean="0"/>
              <a:t>dada, en gran medida, </a:t>
            </a:r>
            <a:r>
              <a:rPr lang="es-MX" sz="2000" dirty="0"/>
              <a:t>por</a:t>
            </a:r>
            <a:r>
              <a:rPr lang="es-MX" sz="2000" dirty="0" smtClean="0"/>
              <a:t>:</a:t>
            </a:r>
          </a:p>
          <a:p>
            <a:pPr marL="395478" indent="-285750" algn="just"/>
            <a:endParaRPr lang="es-MX" sz="2000" dirty="0" smtClean="0"/>
          </a:p>
          <a:p>
            <a:pPr marL="692658" lvl="1" indent="-285750" algn="just"/>
            <a:r>
              <a:rPr lang="es-MX" sz="2000" dirty="0" smtClean="0"/>
              <a:t>El contenido de la Ley General de Salud.</a:t>
            </a:r>
          </a:p>
          <a:p>
            <a:pPr marL="692658" lvl="1" indent="-285750" algn="just"/>
            <a:r>
              <a:rPr lang="es-MX" sz="2000" dirty="0" smtClean="0"/>
              <a:t>El contenido de las disposiciones reglamentarias que se desprenden de ella.</a:t>
            </a:r>
            <a:endParaRPr lang="es-MX" sz="2000" dirty="0"/>
          </a:p>
          <a:p>
            <a:pPr marL="692658" lvl="1" indent="-285750" algn="just"/>
            <a:r>
              <a:rPr lang="es-MX" sz="2000" dirty="0"/>
              <a:t>Las interpretaciones de los diversos órganos de la administración pública y </a:t>
            </a:r>
            <a:r>
              <a:rPr lang="es-MX" sz="2000" dirty="0" smtClean="0"/>
              <a:t>de los actores del Sistema </a:t>
            </a:r>
            <a:r>
              <a:rPr lang="es-MX" sz="2000" dirty="0"/>
              <a:t>Nacional de </a:t>
            </a:r>
            <a:r>
              <a:rPr lang="es-MX" sz="2000" dirty="0" smtClean="0"/>
              <a:t>Salud al aplicar dichas normas y regularlas administrativamente.</a:t>
            </a:r>
            <a:endParaRPr lang="es-MX" sz="2000" dirty="0"/>
          </a:p>
          <a:p>
            <a:pPr marL="692658" lvl="1" indent="-285750" algn="just"/>
            <a:r>
              <a:rPr lang="es-MX" sz="2000" dirty="0"/>
              <a:t>Los criterios que emiten los órganos jurisdiccionales al resolver los litigios </a:t>
            </a:r>
            <a:r>
              <a:rPr lang="es-MX" sz="2000" dirty="0" smtClean="0"/>
              <a:t>que se le plantean en </a:t>
            </a:r>
            <a:r>
              <a:rPr lang="es-MX" sz="2000" dirty="0"/>
              <a:t>la </a:t>
            </a:r>
            <a:r>
              <a:rPr lang="es-MX" sz="2000" dirty="0" smtClean="0"/>
              <a:t>materia.</a:t>
            </a:r>
            <a:endParaRPr lang="es-MX" sz="2000" dirty="0"/>
          </a:p>
          <a:p>
            <a:pPr marL="109728" indent="0">
              <a:buNone/>
            </a:pPr>
            <a:endParaRPr lang="es-MX" sz="2000" dirty="0" smtClean="0"/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683568" y="1932721"/>
            <a:ext cx="7776864" cy="3729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159261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s-MX" dirty="0" smtClean="0"/>
              <a:t>Por tanto, el contenido de las </a:t>
            </a:r>
            <a:r>
              <a:rPr lang="es-MX" b="1" dirty="0" smtClean="0"/>
              <a:t>Normas Oficiales Mexicanas</a:t>
            </a:r>
            <a:r>
              <a:rPr lang="es-MX" dirty="0" smtClean="0"/>
              <a:t> tiene importantes consecuencias jurídicas para la </a:t>
            </a:r>
            <a:r>
              <a:rPr lang="es-MX" b="1" dirty="0" smtClean="0"/>
              <a:t>práctica médica</a:t>
            </a:r>
            <a:r>
              <a:rPr lang="es-MX" dirty="0" smtClean="0"/>
              <a:t>, </a:t>
            </a:r>
            <a:r>
              <a:rPr lang="es-MX" dirty="0"/>
              <a:t>al </a:t>
            </a:r>
            <a:r>
              <a:rPr lang="es-MX" dirty="0" smtClean="0"/>
              <a:t>ser uno de los  </a:t>
            </a:r>
            <a:r>
              <a:rPr lang="es-MX" b="1" dirty="0" smtClean="0"/>
              <a:t>fundamentos </a:t>
            </a:r>
            <a:r>
              <a:rPr lang="es-MX" b="1" dirty="0"/>
              <a:t>para la toma de decisiones de los juzgadores </a:t>
            </a:r>
            <a:r>
              <a:rPr lang="es-MX" dirty="0"/>
              <a:t>a cuya jurisdicción se someten los litigios relacionados con temas tan relevantes </a:t>
            </a:r>
            <a:r>
              <a:rPr lang="es-MX" dirty="0" smtClean="0"/>
              <a:t>como:</a:t>
            </a:r>
          </a:p>
          <a:p>
            <a:pPr marL="68580" indent="0" algn="just">
              <a:buNone/>
            </a:pPr>
            <a:endParaRPr lang="es-MX" dirty="0" smtClean="0"/>
          </a:p>
          <a:p>
            <a:pPr lvl="1" algn="just"/>
            <a:r>
              <a:rPr lang="es-MX" dirty="0" smtClean="0"/>
              <a:t>La </a:t>
            </a:r>
            <a:r>
              <a:rPr lang="es-MX" b="1" dirty="0"/>
              <a:t>responsabilidad</a:t>
            </a:r>
            <a:r>
              <a:rPr lang="es-MX" dirty="0"/>
              <a:t> en que pueden incurrir los doctores, el personal médico y las instituciones públicas y privadas del </a:t>
            </a:r>
            <a:r>
              <a:rPr lang="es-MX" dirty="0" smtClean="0"/>
              <a:t>sector.</a:t>
            </a:r>
          </a:p>
          <a:p>
            <a:pPr lvl="1" algn="just"/>
            <a:r>
              <a:rPr lang="es-MX" dirty="0" smtClean="0"/>
              <a:t>El </a:t>
            </a:r>
            <a:r>
              <a:rPr lang="es-MX" b="1" dirty="0"/>
              <a:t>efectivo acceso </a:t>
            </a:r>
            <a:r>
              <a:rPr lang="es-MX" dirty="0"/>
              <a:t>de la población a los </a:t>
            </a:r>
            <a:r>
              <a:rPr lang="es-MX" b="1" dirty="0"/>
              <a:t>servicios de </a:t>
            </a:r>
            <a:r>
              <a:rPr lang="es-MX" b="1" dirty="0" smtClean="0"/>
              <a:t>salud.</a:t>
            </a:r>
          </a:p>
          <a:p>
            <a:pPr lvl="1" algn="just"/>
            <a:r>
              <a:rPr lang="es-MX" dirty="0" smtClean="0"/>
              <a:t>Las </a:t>
            </a:r>
            <a:r>
              <a:rPr lang="es-MX" b="1" dirty="0"/>
              <a:t>obligaciones y derechos </a:t>
            </a:r>
            <a:r>
              <a:rPr lang="es-MX" dirty="0"/>
              <a:t>derivados de la </a:t>
            </a:r>
            <a:r>
              <a:rPr lang="es-MX" b="1" dirty="0"/>
              <a:t>relación </a:t>
            </a:r>
            <a:r>
              <a:rPr lang="es-MX" b="1" dirty="0" smtClean="0"/>
              <a:t>médico-paciente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69635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Normas Oficiales Mexicanas (NOM</a:t>
            </a:r>
            <a:r>
              <a:rPr lang="es-MX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5040560"/>
          </a:xfrm>
        </p:spPr>
        <p:txBody>
          <a:bodyPr>
            <a:normAutofit fontScale="62500" lnSpcReduction="20000"/>
          </a:bodyPr>
          <a:lstStyle/>
          <a:p>
            <a:r>
              <a:rPr lang="es-MX" sz="3200" b="1" dirty="0">
                <a:solidFill>
                  <a:schemeClr val="tx1"/>
                </a:solidFill>
              </a:rPr>
              <a:t>¿Qué es una NOM</a:t>
            </a:r>
            <a:r>
              <a:rPr lang="es-MX" sz="3200" b="1" dirty="0" smtClean="0">
                <a:solidFill>
                  <a:schemeClr val="tx1"/>
                </a:solidFill>
              </a:rPr>
              <a:t>?</a:t>
            </a:r>
          </a:p>
          <a:p>
            <a:endParaRPr lang="es-MX" sz="3200" dirty="0">
              <a:solidFill>
                <a:schemeClr val="tx1"/>
              </a:solidFill>
            </a:endParaRPr>
          </a:p>
          <a:p>
            <a:pPr lvl="1" algn="just"/>
            <a:r>
              <a:rPr lang="es-MX" sz="3200" dirty="0">
                <a:solidFill>
                  <a:schemeClr val="tx1"/>
                </a:solidFill>
              </a:rPr>
              <a:t>Se trata de normas de </a:t>
            </a:r>
            <a:r>
              <a:rPr lang="es-MX" sz="3200" b="1" dirty="0">
                <a:solidFill>
                  <a:schemeClr val="tx1"/>
                </a:solidFill>
              </a:rPr>
              <a:t>regulación técnica </a:t>
            </a:r>
            <a:r>
              <a:rPr lang="es-MX" sz="3200" dirty="0">
                <a:solidFill>
                  <a:schemeClr val="tx1"/>
                </a:solidFill>
              </a:rPr>
              <a:t>de observancia obligatoria expedidas por las dependencias competentes (COFEPRIS, Subsecretaría de Integración y Desarrollo, Subsecretaría de Prevención y Promoción de la Salud</a:t>
            </a:r>
            <a:r>
              <a:rPr lang="es-MX" sz="3200" dirty="0" smtClean="0">
                <a:solidFill>
                  <a:schemeClr val="tx1"/>
                </a:solidFill>
              </a:rPr>
              <a:t>). </a:t>
            </a:r>
          </a:p>
          <a:p>
            <a:pPr lvl="1"/>
            <a:endParaRPr lang="es-MX" sz="3200" dirty="0">
              <a:solidFill>
                <a:schemeClr val="tx1"/>
              </a:solidFill>
            </a:endParaRPr>
          </a:p>
          <a:p>
            <a:r>
              <a:rPr lang="es-MX" sz="3200" b="1" dirty="0">
                <a:solidFill>
                  <a:schemeClr val="tx1"/>
                </a:solidFill>
              </a:rPr>
              <a:t>¿Por qué son importantes?</a:t>
            </a:r>
          </a:p>
          <a:p>
            <a:pPr lvl="1"/>
            <a:endParaRPr lang="es-MX" sz="3200" dirty="0" smtClean="0">
              <a:solidFill>
                <a:schemeClr val="tx1"/>
              </a:solidFill>
            </a:endParaRPr>
          </a:p>
          <a:p>
            <a:pPr lvl="1" algn="just"/>
            <a:r>
              <a:rPr lang="es-MX" sz="3200" dirty="0" smtClean="0">
                <a:solidFill>
                  <a:schemeClr val="tx1"/>
                </a:solidFill>
              </a:rPr>
              <a:t>Establecen </a:t>
            </a:r>
            <a:r>
              <a:rPr lang="es-MX" sz="3200" b="1" dirty="0">
                <a:solidFill>
                  <a:schemeClr val="tx1"/>
                </a:solidFill>
              </a:rPr>
              <a:t>reglas,</a:t>
            </a:r>
            <a:r>
              <a:rPr lang="es-MX" sz="3200" dirty="0">
                <a:solidFill>
                  <a:schemeClr val="tx1"/>
                </a:solidFill>
              </a:rPr>
              <a:t> </a:t>
            </a:r>
            <a:r>
              <a:rPr lang="es-MX" sz="3200" b="1" dirty="0">
                <a:solidFill>
                  <a:schemeClr val="tx1"/>
                </a:solidFill>
              </a:rPr>
              <a:t>especificaciones, atributos, directrices</a:t>
            </a:r>
            <a:r>
              <a:rPr lang="es-MX" sz="3200" dirty="0">
                <a:solidFill>
                  <a:schemeClr val="tx1"/>
                </a:solidFill>
              </a:rPr>
              <a:t>, </a:t>
            </a:r>
            <a:r>
              <a:rPr lang="es-MX" sz="3200" b="1" dirty="0">
                <a:solidFill>
                  <a:schemeClr val="tx1"/>
                </a:solidFill>
              </a:rPr>
              <a:t>características o prescripciones aplicables </a:t>
            </a:r>
            <a:r>
              <a:rPr lang="es-MX" sz="3200" dirty="0">
                <a:solidFill>
                  <a:schemeClr val="tx1"/>
                </a:solidFill>
              </a:rPr>
              <a:t>a un producto, proceso, instalación, sistema, actividad, servicio o método de producción u </a:t>
            </a:r>
            <a:r>
              <a:rPr lang="es-MX" sz="3200" dirty="0" smtClean="0">
                <a:solidFill>
                  <a:schemeClr val="tx1"/>
                </a:solidFill>
              </a:rPr>
              <a:t>operación.</a:t>
            </a:r>
            <a:endParaRPr lang="es-MX" sz="3200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88997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124744"/>
            <a:ext cx="7065349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es-MX" dirty="0" smtClean="0"/>
              <a:t>Dado su alto </a:t>
            </a:r>
            <a:r>
              <a:rPr lang="es-MX" b="1" dirty="0" smtClean="0"/>
              <a:t>contenido </a:t>
            </a:r>
            <a:r>
              <a:rPr lang="es-MX" b="1" dirty="0"/>
              <a:t>técnico</a:t>
            </a:r>
            <a:r>
              <a:rPr lang="es-MX" dirty="0"/>
              <a:t>, las </a:t>
            </a:r>
            <a:r>
              <a:rPr lang="es-MX" b="1" dirty="0" smtClean="0"/>
              <a:t>NOM inciden de manera directa en la práctica médica, </a:t>
            </a:r>
            <a:r>
              <a:rPr lang="es-MX" dirty="0" smtClean="0"/>
              <a:t>ya que </a:t>
            </a:r>
            <a:r>
              <a:rPr lang="es-MX" b="1" dirty="0" smtClean="0"/>
              <a:t>delimitan</a:t>
            </a:r>
            <a:r>
              <a:rPr lang="es-MX" dirty="0" smtClean="0"/>
              <a:t>, por un lado, el </a:t>
            </a:r>
            <a:r>
              <a:rPr lang="es-MX" b="1" dirty="0" smtClean="0"/>
              <a:t>actuar </a:t>
            </a:r>
            <a:r>
              <a:rPr lang="es-MX" b="1" dirty="0"/>
              <a:t>médico </a:t>
            </a:r>
            <a:r>
              <a:rPr lang="es-MX" dirty="0" smtClean="0"/>
              <a:t>y, por el otro, </a:t>
            </a:r>
            <a:r>
              <a:rPr lang="es-MX" b="1" dirty="0"/>
              <a:t>el campo de deliberación de los jueces,</a:t>
            </a:r>
            <a:r>
              <a:rPr lang="es-MX" dirty="0"/>
              <a:t> por lo cual resulta indispensable que su </a:t>
            </a:r>
            <a:r>
              <a:rPr lang="es-MX" dirty="0" smtClean="0"/>
              <a:t>texto </a:t>
            </a:r>
            <a:r>
              <a:rPr lang="es-MX" dirty="0"/>
              <a:t>sea preciso y acorde a las distintas áreas del conocimiento médico. </a:t>
            </a:r>
            <a:endParaRPr lang="es-MX" dirty="0" smtClean="0"/>
          </a:p>
          <a:p>
            <a:pPr marL="68580" indent="0" algn="just">
              <a:buNone/>
            </a:pPr>
            <a:endParaRPr lang="es-MX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s-MX" dirty="0" smtClean="0"/>
              <a:t>Actualmente las </a:t>
            </a:r>
            <a:r>
              <a:rPr lang="es-MX" b="1" dirty="0" smtClean="0"/>
              <a:t>NOM</a:t>
            </a:r>
            <a:r>
              <a:rPr lang="es-MX" dirty="0" smtClean="0"/>
              <a:t> </a:t>
            </a:r>
            <a:r>
              <a:rPr lang="es-MX" dirty="0"/>
              <a:t>están adquiriendo mayor relevancia tanto</a:t>
            </a:r>
            <a:r>
              <a:rPr lang="es-MX" dirty="0" smtClean="0"/>
              <a:t> para </a:t>
            </a:r>
            <a:r>
              <a:rPr lang="es-MX" dirty="0"/>
              <a:t>el ejercicio profesional como </a:t>
            </a:r>
            <a:r>
              <a:rPr lang="es-MX" dirty="0" smtClean="0"/>
              <a:t>para el </a:t>
            </a:r>
            <a:r>
              <a:rPr lang="es-MX" b="1" dirty="0" smtClean="0"/>
              <a:t>análisis de la legalidad de dicho ejercicio por parte de </a:t>
            </a:r>
            <a:r>
              <a:rPr lang="es-MX" b="1" dirty="0"/>
              <a:t>las autoridades </a:t>
            </a:r>
            <a:r>
              <a:rPr lang="es-MX" b="1" dirty="0" smtClean="0"/>
              <a:t>jurisdiccionales,</a:t>
            </a:r>
            <a:r>
              <a:rPr lang="es-MX" dirty="0" smtClean="0"/>
              <a:t> a cuyo cargo se encuentra la </a:t>
            </a:r>
            <a:r>
              <a:rPr lang="es-MX" dirty="0"/>
              <a:t>resolución de los distintos tipos de controversias que pueden </a:t>
            </a:r>
            <a:r>
              <a:rPr lang="es-MX" dirty="0" smtClean="0"/>
              <a:t>suscitarse. 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03312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196752"/>
            <a:ext cx="6777317" cy="4536504"/>
          </a:xfrm>
        </p:spPr>
        <p:txBody>
          <a:bodyPr>
            <a:normAutofit lnSpcReduction="10000"/>
          </a:bodyPr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De hecho, el </a:t>
            </a:r>
            <a:r>
              <a:rPr lang="es-MX" dirty="0"/>
              <a:t>contenido de las </a:t>
            </a:r>
            <a:r>
              <a:rPr lang="es-MX" b="1" dirty="0"/>
              <a:t>NOM en materia de salud </a:t>
            </a:r>
            <a:r>
              <a:rPr lang="es-MX" dirty="0"/>
              <a:t>ya ha sido </a:t>
            </a:r>
            <a:r>
              <a:rPr lang="es-MX" dirty="0" smtClean="0"/>
              <a:t>motivo de análisis por </a:t>
            </a:r>
            <a:r>
              <a:rPr lang="es-MX" dirty="0"/>
              <a:t>la Suprema Corte de Justicia de la </a:t>
            </a:r>
            <a:r>
              <a:rPr lang="es-MX" dirty="0" smtClean="0"/>
              <a:t>Nación, entre otros órganos del PJF, al resolver distintos casos</a:t>
            </a:r>
            <a:r>
              <a:rPr lang="es-MX" dirty="0"/>
              <a:t>. </a:t>
            </a:r>
            <a:endParaRPr lang="es-MX" dirty="0" smtClean="0"/>
          </a:p>
          <a:p>
            <a:pPr marL="6858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A continuación se presentan diversos </a:t>
            </a:r>
            <a:r>
              <a:rPr lang="es-MX" b="1" dirty="0" smtClean="0"/>
              <a:t>ejemplos</a:t>
            </a:r>
            <a:r>
              <a:rPr lang="es-MX" dirty="0" smtClean="0"/>
              <a:t> que reflejan la forma en que los tribunales resuelven los litigios, a través de la </a:t>
            </a:r>
            <a:r>
              <a:rPr lang="es-MX" b="1" dirty="0" smtClean="0"/>
              <a:t>aplicación e interpretación  de las Normas Oficiales Mexicanas</a:t>
            </a:r>
            <a:r>
              <a:rPr lang="es-MX" dirty="0" smtClean="0"/>
              <a:t>.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79823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Controversia Constitucional 54/2009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988840"/>
            <a:ext cx="7488832" cy="4536504"/>
          </a:xfrm>
        </p:spPr>
        <p:txBody>
          <a:bodyPr>
            <a:noAutofit/>
          </a:bodyPr>
          <a:lstStyle/>
          <a:p>
            <a:pPr algn="just"/>
            <a:r>
              <a:rPr lang="es-MX" sz="1800" b="1" dirty="0" smtClean="0"/>
              <a:t>Cuestión jurídica a resolver: </a:t>
            </a:r>
            <a:r>
              <a:rPr lang="es-MX" sz="1800" dirty="0" smtClean="0"/>
              <a:t>validez de la </a:t>
            </a:r>
            <a:r>
              <a:rPr lang="es-ES" sz="1800" dirty="0" smtClean="0"/>
              <a:t>NOM-046-SSA2-2005</a:t>
            </a:r>
            <a:r>
              <a:rPr lang="es-ES" sz="1800" dirty="0"/>
              <a:t>. Violencia intrafamiliar, sexual y contra las mujeres. Criterios para la prevención y atención”</a:t>
            </a:r>
            <a:r>
              <a:rPr lang="es-ES" sz="1800" dirty="0" smtClean="0"/>
              <a:t>.</a:t>
            </a:r>
            <a:endParaRPr lang="es-MX" sz="1800" dirty="0" smtClean="0"/>
          </a:p>
          <a:p>
            <a:pPr algn="just"/>
            <a:endParaRPr lang="es-MX" sz="1800" dirty="0" smtClean="0"/>
          </a:p>
          <a:p>
            <a:pPr algn="just"/>
            <a:r>
              <a:rPr lang="es-MX" sz="1800" dirty="0" smtClean="0"/>
              <a:t>En dicho asunto, mejor conocido </a:t>
            </a:r>
            <a:r>
              <a:rPr lang="es-MX" sz="1800" b="1" dirty="0" smtClean="0"/>
              <a:t>como el caso de la píldora del día siguiente</a:t>
            </a:r>
            <a:r>
              <a:rPr lang="es-MX" sz="1800" dirty="0" smtClean="0"/>
              <a:t>, el Tribunal Pleno de la SCJN determinó que: </a:t>
            </a:r>
          </a:p>
          <a:p>
            <a:pPr marL="68580" indent="0" algn="just">
              <a:buNone/>
            </a:pPr>
            <a:endParaRPr lang="es-MX" sz="1800" dirty="0" smtClean="0"/>
          </a:p>
          <a:p>
            <a:pPr lvl="1" algn="just"/>
            <a:r>
              <a:rPr lang="es-ES" sz="1800" dirty="0" smtClean="0"/>
              <a:t>Resulta válido el que la norma impugnada establezca como </a:t>
            </a:r>
            <a:r>
              <a:rPr lang="es-ES" sz="1800" b="1" dirty="0" smtClean="0"/>
              <a:t>entidades obligadas </a:t>
            </a:r>
            <a:r>
              <a:rPr lang="es-ES" sz="1800" dirty="0" smtClean="0"/>
              <a:t>a: </a:t>
            </a:r>
            <a:r>
              <a:rPr lang="es-ES" sz="1800" dirty="0"/>
              <a:t>“todas las instituciones, dependencias y organizaciones del Sistema Nacional de Salud que presten servicios de salud</a:t>
            </a:r>
            <a:r>
              <a:rPr lang="es-ES" sz="1800" dirty="0" smtClean="0"/>
              <a:t>”, y como </a:t>
            </a:r>
            <a:r>
              <a:rPr lang="es-ES" sz="1800" b="1" dirty="0" smtClean="0"/>
              <a:t>obligación</a:t>
            </a:r>
            <a:r>
              <a:rPr lang="es-ES" sz="1800" dirty="0" smtClean="0"/>
              <a:t> el: </a:t>
            </a:r>
            <a:r>
              <a:rPr lang="es-ES" sz="1800" dirty="0"/>
              <a:t>“otorgar atención médica a las </a:t>
            </a:r>
            <a:r>
              <a:rPr lang="es-ES" sz="1800" dirty="0" smtClean="0"/>
              <a:t>personas </a:t>
            </a:r>
            <a:r>
              <a:rPr lang="es-ES" sz="1800" dirty="0"/>
              <a:t>involucradas en situación de violencia familiar o </a:t>
            </a:r>
            <a:r>
              <a:rPr lang="es-ES" sz="1800" dirty="0" smtClean="0"/>
              <a:t>sexual”.</a:t>
            </a:r>
            <a:endParaRPr lang="es-MX" sz="1800" dirty="0"/>
          </a:p>
          <a:p>
            <a:pPr lvl="1"/>
            <a:endParaRPr lang="es-MX" sz="1800" dirty="0" smtClean="0"/>
          </a:p>
        </p:txBody>
      </p:sp>
    </p:spTree>
    <p:extLst>
      <p:ext uri="{BB962C8B-B14F-4D97-AF65-F5344CB8AC3E}">
        <p14:creationId xmlns:p14="http://schemas.microsoft.com/office/powerpoint/2010/main" val="33194812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17905</TotalTime>
  <Words>1637</Words>
  <Application>Microsoft Office PowerPoint</Application>
  <PresentationFormat>Presentación en pantalla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Austin</vt:lpstr>
      <vt:lpstr>   NUEVAS IMPLICACIONES DEL DERECHO EN LA ATENCIÓN MÉDICA   “Normas Oficiales Mexicanas”    </vt:lpstr>
      <vt:lpstr>La práctica médica y el Derecho</vt:lpstr>
      <vt:lpstr>Presentación de PowerPoint</vt:lpstr>
      <vt:lpstr>Dimensión del derecho</vt:lpstr>
      <vt:lpstr>Presentación de PowerPoint</vt:lpstr>
      <vt:lpstr>Normas Oficiales Mexicanas (NOM)</vt:lpstr>
      <vt:lpstr>Presentación de PowerPoint</vt:lpstr>
      <vt:lpstr>Presentación de PowerPoint</vt:lpstr>
      <vt:lpstr>Controversia Constitucional 54/2009</vt:lpstr>
      <vt:lpstr>Presentación de PowerPoint</vt:lpstr>
      <vt:lpstr>Amparo directo en revisión 2357/2010</vt:lpstr>
      <vt:lpstr>Presentación de PowerPoint</vt:lpstr>
      <vt:lpstr>Presentación de PowerPoint</vt:lpstr>
      <vt:lpstr>VOTO PARTICULAR</vt:lpstr>
      <vt:lpstr>AMPARO DIRECTO EN REVISIÓN 570/2014</vt:lpstr>
      <vt:lpstr>Presentación de PowerPoint</vt:lpstr>
      <vt:lpstr>AMPARO DIRECTO 42/2012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ServicioSocialCD</dc:creator>
  <cp:lastModifiedBy>LORENA GOSLINGA REMIREZ</cp:lastModifiedBy>
  <cp:revision>349</cp:revision>
  <cp:lastPrinted>2014-05-07T00:43:45Z</cp:lastPrinted>
  <dcterms:created xsi:type="dcterms:W3CDTF">2014-03-25T17:46:58Z</dcterms:created>
  <dcterms:modified xsi:type="dcterms:W3CDTF">2017-08-02T17:48:54Z</dcterms:modified>
</cp:coreProperties>
</file>